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70" r:id="rId5"/>
    <p:sldId id="271" r:id="rId6"/>
    <p:sldId id="272" r:id="rId7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4680"/>
        </a:fontRef>
        <a:srgbClr val="0046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4"/>
          </a:solidFill>
        </a:fill>
      </a:tcStyle>
    </a:wholeTbl>
    <a:band2H>
      <a:tcTxStyle/>
      <a:tcStyle>
        <a:tcBdr/>
        <a:fill>
          <a:solidFill>
            <a:srgbClr val="E8F2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9407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Раздел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38175" y="815928"/>
            <a:ext cx="10915196" cy="341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38627" y="2098805"/>
            <a:ext cx="10914745" cy="231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638173" y="1193300"/>
            <a:ext cx="10915200" cy="258532"/>
          </a:xfrm>
          <a:prstGeom prst="rect">
            <a:avLst/>
          </a:prstGeom>
        </p:spPr>
        <p:txBody>
          <a:bodyPr/>
          <a:lstStyle/>
          <a:p>
            <a:pPr marL="107442" indent="-107442" defTabSz="429768">
              <a:spcBef>
                <a:spcPts val="400"/>
              </a:spcBef>
              <a:defRPr sz="1128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52888" y="6234432"/>
            <a:ext cx="284716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18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12" cy="386578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3" cy="29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5" y="1269216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8452888" y="6234432"/>
            <a:ext cx="284716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3"/>
          </p:nvPr>
        </p:nvSpPr>
        <p:spPr>
          <a:xfrm>
            <a:off x="839784" y="2057400"/>
            <a:ext cx="3932246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638630" y="2057400"/>
            <a:ext cx="413339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8724899" y="365125"/>
            <a:ext cx="2828477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668593" y="365125"/>
            <a:ext cx="7903907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1032335" y="6432551"/>
            <a:ext cx="1159667" cy="378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8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BF900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515939" y="174924"/>
            <a:ext cx="9583505" cy="861776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ct val="100000"/>
              </a:lnSpc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515934" y="6354976"/>
            <a:ext cx="6096004" cy="323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571498" indent="-114298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0414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4986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1971675" indent="-142875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6" name="Shape 186"/>
          <p:cNvSpPr>
            <a:spLocks noGrp="1"/>
          </p:cNvSpPr>
          <p:nvPr>
            <p:ph type="pic" sz="quarter" idx="13"/>
          </p:nvPr>
        </p:nvSpPr>
        <p:spPr>
          <a:xfrm>
            <a:off x="8962435" y="1341437"/>
            <a:ext cx="2721252" cy="3207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11347463" y="6473182"/>
            <a:ext cx="312496" cy="2946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56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2756941" y="540749"/>
            <a:ext cx="6678116" cy="366226"/>
          </a:xfrm>
          <a:prstGeom prst="rect">
            <a:avLst/>
          </a:prstGeom>
        </p:spPr>
        <p:txBody>
          <a:bodyPr lIns="0" tIns="0" rIns="0" bIns="0" anchor="t"/>
          <a:lstStyle>
            <a:lvl1pPr defTabSz="554804">
              <a:lnSpc>
                <a:spcPct val="100000"/>
              </a:lnSpc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609600" y="1579135"/>
            <a:ext cx="10972800" cy="45265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11823144" y="6423231"/>
            <a:ext cx="225852" cy="191902"/>
          </a:xfrm>
          <a:prstGeom prst="rect">
            <a:avLst/>
          </a:prstGeom>
        </p:spPr>
        <p:txBody>
          <a:bodyPr lIns="0" tIns="0" rIns="0" bIns="0" anchor="t"/>
          <a:lstStyle>
            <a:lvl1pPr indent="38100" algn="l" defTabSz="554804">
              <a:lnSpc>
                <a:spcPts val="1500"/>
              </a:lnSpc>
              <a:defRPr sz="1400" b="0" spc="-45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-22782" y="-3698"/>
            <a:ext cx="442102" cy="6865395"/>
          </a:xfrm>
          <a:prstGeom prst="rect">
            <a:avLst/>
          </a:prstGeom>
          <a:solidFill>
            <a:srgbClr val="53586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10763">
              <a:spcBef>
                <a:spcPts val="1000"/>
              </a:spcBef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31" name="image4.png" descr="Group 3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" y="308137"/>
            <a:ext cx="278395" cy="20869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952995" y="296538"/>
            <a:ext cx="10286011" cy="317183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100000"/>
              </a:lnSpc>
              <a:defRPr sz="2000" b="1" cap="all">
                <a:solidFill>
                  <a:srgbClr val="53586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-20442" y="6426722"/>
            <a:ext cx="434789" cy="431801"/>
          </a:xfrm>
          <a:prstGeom prst="rect">
            <a:avLst/>
          </a:prstGeom>
        </p:spPr>
        <p:txBody>
          <a:bodyPr lIns="133350" tIns="133350" rIns="133350" bIns="133350"/>
          <a:lstStyle>
            <a:lvl1pPr algn="ctr" defTabSz="410763">
              <a:spcBef>
                <a:spcPts val="1000"/>
              </a:spcBef>
              <a:defRPr sz="11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638630" y="1681163"/>
            <a:ext cx="5358947" cy="82391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381170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quarter" idx="13"/>
          </p:nvPr>
        </p:nvSpPr>
        <p:spPr>
          <a:xfrm>
            <a:off x="761680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477825" y="1979314"/>
            <a:ext cx="2960751" cy="2862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4"/>
          </p:nvPr>
        </p:nvSpPr>
        <p:spPr>
          <a:xfrm>
            <a:off x="4477825" y="2278581"/>
            <a:ext cx="2960751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sz="quarter" idx="15"/>
          </p:nvPr>
        </p:nvSpPr>
        <p:spPr>
          <a:xfrm>
            <a:off x="5398163" y="3928671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6"/>
          </p:nvPr>
        </p:nvSpPr>
        <p:spPr>
          <a:xfrm>
            <a:off x="9114308" y="3928671"/>
            <a:ext cx="2743203" cy="286238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7"/>
          </p:nvPr>
        </p:nvSpPr>
        <p:spPr>
          <a:xfrm>
            <a:off x="9114308" y="4227938"/>
            <a:ext cx="2743201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pic" sz="quarter" idx="13"/>
          </p:nvPr>
        </p:nvSpPr>
        <p:spPr>
          <a:xfrm>
            <a:off x="761680" y="3898996"/>
            <a:ext cx="3603743" cy="23963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quarter" idx="14"/>
          </p:nvPr>
        </p:nvSpPr>
        <p:spPr>
          <a:xfrm>
            <a:off x="5398163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14308" y="2864373"/>
            <a:ext cx="2439064" cy="2862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5"/>
          </p:nvPr>
        </p:nvSpPr>
        <p:spPr>
          <a:xfrm>
            <a:off x="9114308" y="3163640"/>
            <a:ext cx="2439063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6"/>
          </p:nvPr>
        </p:nvSpPr>
        <p:spPr>
          <a:xfrm>
            <a:off x="4477825" y="4910835"/>
            <a:ext cx="2960751" cy="286238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7"/>
          </p:nvPr>
        </p:nvSpPr>
        <p:spPr>
          <a:xfrm>
            <a:off x="4477825" y="5210102"/>
            <a:ext cx="2960751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96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1" y="1459021"/>
            <a:ext cx="5129001" cy="512899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3762488" y="2355176"/>
            <a:ext cx="4673311" cy="26691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07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47" y="2357107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pic" sz="quarter" idx="13"/>
          </p:nvPr>
        </p:nvSpPr>
        <p:spPr>
          <a:xfrm>
            <a:off x="3691702" y="2541266"/>
            <a:ext cx="4791176" cy="307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38627" y="1825625"/>
            <a:ext cx="1091474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268658" y="6485256"/>
            <a:ext cx="284716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1" r:id="rId1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3" Type="http://schemas.openxmlformats.org/officeDocument/2006/relationships/hyperlink" Target="https://frpmo.ru/%D0%B3%D1%80%D0%B0%D0%BD%D1%82/" TargetMode="External"/><Relationship Id="rId7" Type="http://schemas.openxmlformats.org/officeDocument/2006/relationships/image" Target="../media/image10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tif"/><Relationship Id="rId4" Type="http://schemas.openxmlformats.org/officeDocument/2006/relationships/image" Target="../media/image7.png"/><Relationship Id="rId9" Type="http://schemas.openxmlformats.org/officeDocument/2006/relationships/image" Target="../media/image1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igital.gov.ru/ru/activity/govservices/1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816428" y="1554050"/>
            <a:ext cx="10914744" cy="221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Новые программы поддержки бизнеса</a:t>
            </a:r>
          </a:p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endParaRPr/>
          </a:p>
          <a:p>
            <a:pPr marL="735263" indent="-735263">
              <a:lnSpc>
                <a:spcPct val="90000"/>
              </a:lnSpc>
              <a:buSzPct val="100000"/>
              <a:buAutoNum type="arabicParenR"/>
              <a:defRPr sz="32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Промышленные предприятия</a:t>
            </a:r>
          </a:p>
          <a:p>
            <a:pPr marL="735263" indent="-735263">
              <a:lnSpc>
                <a:spcPct val="90000"/>
              </a:lnSpc>
              <a:buSzPct val="100000"/>
              <a:buAutoNum type="arabicParenR"/>
              <a:defRPr sz="32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ИТ - компании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228490" y="295212"/>
            <a:ext cx="11735021" cy="838242"/>
          </a:xfrm>
          <a:prstGeom prst="rect">
            <a:avLst/>
          </a:prstGeom>
        </p:spPr>
        <p:txBody>
          <a:bodyPr/>
          <a:lstStyle/>
          <a:p>
            <a:pPr defTabSz="336761">
              <a:defRPr sz="2200"/>
            </a:pPr>
            <a:r>
              <a:rPr lang="ru-RU" dirty="0"/>
              <a:t>1</a:t>
            </a:r>
            <a:r>
              <a:rPr dirty="0" smtClean="0"/>
              <a:t>. </a:t>
            </a:r>
            <a:r>
              <a:rPr dirty="0" err="1"/>
              <a:t>Грант</a:t>
            </a:r>
            <a:r>
              <a:rPr dirty="0"/>
              <a:t> </a:t>
            </a:r>
            <a:r>
              <a:rPr b="1" dirty="0"/>
              <a:t>ФРП МО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компенсацию</a:t>
            </a:r>
            <a:r>
              <a:rPr b="1" dirty="0"/>
              <a:t> % </a:t>
            </a: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кредитам</a:t>
            </a:r>
            <a:r>
              <a:rPr b="1"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пополнение</a:t>
            </a:r>
            <a:r>
              <a:rPr dirty="0"/>
              <a:t> </a:t>
            </a:r>
            <a:r>
              <a:rPr b="1" dirty="0" err="1"/>
              <a:t>оборотных</a:t>
            </a:r>
            <a:r>
              <a:rPr b="1" dirty="0"/>
              <a:t> </a:t>
            </a:r>
            <a:r>
              <a:rPr b="1" dirty="0" err="1"/>
              <a:t>средств</a:t>
            </a:r>
            <a:r>
              <a:rPr b="1" dirty="0"/>
              <a:t> </a:t>
            </a:r>
          </a:p>
          <a:p>
            <a:pPr defTabSz="336761">
              <a:defRPr sz="2200"/>
            </a:pPr>
            <a:r>
              <a:rPr lang="ru-RU" dirty="0"/>
              <a:t>(</a:t>
            </a:r>
            <a:r>
              <a:rPr dirty="0" err="1"/>
              <a:t>совместно</a:t>
            </a:r>
            <a:r>
              <a:rPr dirty="0"/>
              <a:t> с </a:t>
            </a:r>
            <a:r>
              <a:rPr dirty="0" err="1"/>
              <a:t>Минпромторгом</a:t>
            </a:r>
            <a:r>
              <a:rPr dirty="0"/>
              <a:t> РФ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4294967295"/>
          </p:nvPr>
        </p:nvSpPr>
        <p:spPr>
          <a:xfrm>
            <a:off x="11821211" y="6437098"/>
            <a:ext cx="320830" cy="2819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92328" y="1400162"/>
            <a:ext cx="11007343" cy="394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Кто</a:t>
            </a:r>
            <a:r>
              <a:rPr dirty="0">
                <a:solidFill>
                  <a:srgbClr val="004680"/>
                </a:solidFill>
              </a:rPr>
              <a:t>: </a:t>
            </a:r>
            <a:r>
              <a:rPr dirty="0" err="1">
                <a:solidFill>
                  <a:srgbClr val="111111"/>
                </a:solidFill>
              </a:rPr>
              <a:t>предприятия</a:t>
            </a:r>
            <a:r>
              <a:rPr dirty="0">
                <a:solidFill>
                  <a:srgbClr val="111111"/>
                </a:solidFill>
              </a:rPr>
              <a:t> </a:t>
            </a:r>
            <a:r>
              <a:rPr dirty="0" err="1">
                <a:solidFill>
                  <a:srgbClr val="111111"/>
                </a:solidFill>
              </a:rPr>
              <a:t>обрабатывающей</a:t>
            </a:r>
            <a:r>
              <a:rPr dirty="0">
                <a:solidFill>
                  <a:srgbClr val="111111"/>
                </a:solidFill>
              </a:rPr>
              <a:t> </a:t>
            </a:r>
            <a:r>
              <a:rPr dirty="0" err="1">
                <a:solidFill>
                  <a:srgbClr val="111111"/>
                </a:solidFill>
              </a:rPr>
              <a:t>промышленности</a:t>
            </a:r>
            <a:r>
              <a:rPr dirty="0">
                <a:solidFill>
                  <a:srgbClr val="111111"/>
                </a:solidFill>
              </a:rPr>
              <a:t> </a:t>
            </a:r>
            <a:endParaRPr dirty="0">
              <a:solidFill>
                <a:srgbClr val="004680"/>
              </a:solidFill>
            </a:endParaRPr>
          </a:p>
          <a:p>
            <a:pPr lvl="2" indent="457200">
              <a:defRPr sz="17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Зарегистрировано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юр.лицо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мене</a:t>
            </a:r>
            <a:r>
              <a:rPr dirty="0"/>
              <a:t> </a:t>
            </a:r>
            <a:r>
              <a:rPr b="1" dirty="0"/>
              <a:t>24 </a:t>
            </a:r>
            <a:r>
              <a:rPr b="1" dirty="0" err="1"/>
              <a:t>мес</a:t>
            </a:r>
            <a:r>
              <a:rPr b="1" dirty="0"/>
              <a:t>.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даты</a:t>
            </a:r>
            <a:r>
              <a:rPr dirty="0"/>
              <a:t> </a:t>
            </a:r>
            <a:r>
              <a:rPr dirty="0" err="1"/>
              <a:t>подачи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endParaRPr dirty="0">
              <a:solidFill>
                <a:srgbClr val="111111"/>
              </a:solidFill>
            </a:endParaRPr>
          </a:p>
          <a:p>
            <a:pPr lvl="2" indent="457200">
              <a:defRPr sz="17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юр</a:t>
            </a:r>
            <a:r>
              <a:rPr dirty="0"/>
              <a:t>. </a:t>
            </a:r>
            <a:r>
              <a:rPr dirty="0" err="1"/>
              <a:t>лица</a:t>
            </a:r>
            <a:r>
              <a:rPr dirty="0"/>
              <a:t> и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ведения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</a:rPr>
              <a:t>бизнеса</a:t>
            </a:r>
            <a:r>
              <a:rPr dirty="0">
                <a:solidFill>
                  <a:srgbClr val="000000"/>
                </a:solidFill>
              </a:rPr>
              <a:t> – </a:t>
            </a:r>
            <a:r>
              <a:rPr b="1" dirty="0" err="1">
                <a:solidFill>
                  <a:srgbClr val="000000"/>
                </a:solidFill>
              </a:rPr>
              <a:t>Московская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область</a:t>
            </a:r>
            <a:r>
              <a:rPr b="1" dirty="0">
                <a:solidFill>
                  <a:srgbClr val="000000"/>
                </a:solidFill>
              </a:rPr>
              <a:t> </a:t>
            </a:r>
          </a:p>
          <a:p>
            <a:pPr lvl="2" indent="457200">
              <a:defRPr sz="17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Р</a:t>
            </a:r>
            <a:r>
              <a:rPr dirty="0" err="1">
                <a:solidFill>
                  <a:srgbClr val="000000"/>
                </a:solidFill>
              </a:rPr>
              <a:t>анее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не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получало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господдержку</a:t>
            </a:r>
            <a:r>
              <a:rPr dirty="0">
                <a:solidFill>
                  <a:srgbClr val="000000"/>
                </a:solidFill>
              </a:rPr>
              <a:t> в </a:t>
            </a:r>
            <a:r>
              <a:rPr dirty="0" err="1">
                <a:solidFill>
                  <a:srgbClr val="000000"/>
                </a:solidFill>
              </a:rPr>
              <a:t>целях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пополнения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оборотных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средств</a:t>
            </a:r>
            <a:endParaRPr b="1" dirty="0"/>
          </a:p>
          <a:p>
            <a:pPr defTabSz="457200">
              <a:spcBef>
                <a:spcPts val="1000"/>
              </a:spcBef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Сумма</a:t>
            </a:r>
            <a:r>
              <a:rPr dirty="0"/>
              <a:t> </a:t>
            </a:r>
            <a:r>
              <a:rPr dirty="0" err="1"/>
              <a:t>кредита</a:t>
            </a:r>
            <a:r>
              <a:rPr dirty="0"/>
              <a:t>: </a:t>
            </a:r>
            <a:r>
              <a:rPr sz="2000" dirty="0" err="1">
                <a:solidFill>
                  <a:srgbClr val="000000"/>
                </a:solidFill>
              </a:rPr>
              <a:t>от</a:t>
            </a:r>
            <a:r>
              <a:rPr sz="2000" dirty="0">
                <a:solidFill>
                  <a:srgbClr val="000000"/>
                </a:solidFill>
              </a:rPr>
              <a:t> 10 </a:t>
            </a:r>
            <a:r>
              <a:rPr sz="2000" dirty="0" err="1">
                <a:solidFill>
                  <a:srgbClr val="000000"/>
                </a:solidFill>
              </a:rPr>
              <a:t>до</a:t>
            </a:r>
            <a:r>
              <a:rPr sz="2000" dirty="0">
                <a:solidFill>
                  <a:srgbClr val="000000"/>
                </a:solidFill>
              </a:rPr>
              <a:t> 250 </a:t>
            </a:r>
            <a:r>
              <a:rPr sz="2000" dirty="0" err="1">
                <a:solidFill>
                  <a:srgbClr val="000000"/>
                </a:solidFill>
              </a:rPr>
              <a:t>млн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руб</a:t>
            </a:r>
            <a:r>
              <a:rPr sz="2000" dirty="0">
                <a:solidFill>
                  <a:srgbClr val="000000"/>
                </a:solidFill>
              </a:rPr>
              <a:t>.</a:t>
            </a:r>
          </a:p>
          <a:p>
            <a:pPr defTabSz="457200">
              <a:spcBef>
                <a:spcPts val="1000"/>
              </a:spcBef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Максимальный</a:t>
            </a:r>
            <a:r>
              <a:rPr dirty="0"/>
              <a:t> </a:t>
            </a:r>
            <a:r>
              <a:rPr dirty="0" err="1"/>
              <a:t>размер</a:t>
            </a:r>
            <a:r>
              <a:rPr dirty="0"/>
              <a:t> </a:t>
            </a:r>
            <a:r>
              <a:rPr dirty="0" err="1"/>
              <a:t>субсидии</a:t>
            </a:r>
            <a:r>
              <a:rPr dirty="0"/>
              <a:t>:  </a:t>
            </a:r>
          </a:p>
          <a:p>
            <a:pPr lvl="2" indent="457200" defTabSz="457200">
              <a:spcBef>
                <a:spcPts val="1000"/>
              </a:spcBef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90%</a:t>
            </a:r>
            <a:r>
              <a:rPr dirty="0">
                <a:solidFill>
                  <a:srgbClr val="003560"/>
                </a:solidFill>
              </a:rPr>
              <a:t> </a:t>
            </a:r>
            <a:r>
              <a:rPr b="0" dirty="0" err="1"/>
              <a:t>от</a:t>
            </a:r>
            <a:r>
              <a:rPr b="0" dirty="0"/>
              <a:t> 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%-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ой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ставки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по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кредитному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договору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,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но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не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более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ключевой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ставки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ЦБ РФ                         (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до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 50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млн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руб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.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на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 1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предприятие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)</a:t>
            </a:r>
            <a:endParaRPr sz="1700" dirty="0"/>
          </a:p>
          <a:p>
            <a:pPr defTabSz="457200">
              <a:spcBef>
                <a:spcPts val="1000"/>
              </a:spcBef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Период</a:t>
            </a:r>
            <a:r>
              <a:rPr dirty="0"/>
              <a:t> </a:t>
            </a:r>
            <a:r>
              <a:rPr dirty="0" err="1"/>
              <a:t>компенсации</a:t>
            </a:r>
            <a:r>
              <a:rPr dirty="0"/>
              <a:t>: </a:t>
            </a:r>
          </a:p>
          <a:p>
            <a:pPr lvl="2" indent="457200" defTabSz="457200">
              <a:spcBef>
                <a:spcPts val="1000"/>
              </a:spcBef>
              <a:defRPr sz="17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оплаченные</a:t>
            </a:r>
            <a:r>
              <a:rPr dirty="0"/>
              <a:t> %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период</a:t>
            </a:r>
            <a:r>
              <a:rPr dirty="0"/>
              <a:t> 18.04.2022 – 31.12.2022 (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кредитным</a:t>
            </a:r>
            <a:r>
              <a:rPr dirty="0"/>
              <a:t> </a:t>
            </a:r>
            <a:r>
              <a:rPr dirty="0" err="1"/>
              <a:t>договорам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траншам</a:t>
            </a:r>
            <a:r>
              <a:rPr dirty="0"/>
              <a:t>, </a:t>
            </a:r>
            <a:r>
              <a:rPr dirty="0" err="1"/>
              <a:t>выданным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18.04.2022)</a:t>
            </a:r>
          </a:p>
        </p:txBody>
      </p:sp>
      <p:sp>
        <p:nvSpPr>
          <p:cNvPr id="329" name="Shape 329"/>
          <p:cNvSpPr/>
          <p:nvPr/>
        </p:nvSpPr>
        <p:spPr>
          <a:xfrm>
            <a:off x="223837" y="5611493"/>
            <a:ext cx="4856459" cy="84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sz="2800" b="1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202 млн. руб. </a:t>
            </a:r>
            <a:endParaRPr sz="2400">
              <a:solidFill>
                <a:srgbClr val="004680"/>
              </a:solidFill>
            </a:endParaRPr>
          </a:p>
          <a:p>
            <a:pPr algn="ctr">
              <a:lnSpc>
                <a:spcPct val="90000"/>
              </a:lnSpc>
              <a:defRPr sz="2400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направленно на поддержку</a:t>
            </a:r>
          </a:p>
        </p:txBody>
      </p:sp>
      <p:sp>
        <p:nvSpPr>
          <p:cNvPr id="330" name="Shape 330"/>
          <p:cNvSpPr/>
          <p:nvPr/>
        </p:nvSpPr>
        <p:spPr>
          <a:xfrm>
            <a:off x="6805028" y="5611493"/>
            <a:ext cx="5163133" cy="84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sz="2800" b="1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2,5-3 млрд. руб.</a:t>
            </a:r>
          </a:p>
          <a:p>
            <a:pPr algn="ctr">
              <a:lnSpc>
                <a:spcPct val="90000"/>
              </a:lnSpc>
              <a:defRPr sz="2400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кредитов с компенсацией %%</a:t>
            </a:r>
          </a:p>
        </p:txBody>
      </p:sp>
      <p:pic>
        <p:nvPicPr>
          <p:cNvPr id="331" name="image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36" y="5919273"/>
            <a:ext cx="785648" cy="513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391655" y="282341"/>
            <a:ext cx="11735021" cy="548646"/>
          </a:xfrm>
          <a:prstGeom prst="rect">
            <a:avLst/>
          </a:prstGeom>
        </p:spPr>
        <p:txBody>
          <a:bodyPr/>
          <a:lstStyle>
            <a:lvl1pPr defTabSz="599114">
              <a:defRPr sz="2700"/>
            </a:lvl1pPr>
          </a:lstStyle>
          <a:p>
            <a:r>
              <a:rPr lang="ru-RU" dirty="0" smtClean="0"/>
              <a:t>2</a:t>
            </a:r>
            <a:r>
              <a:rPr dirty="0" smtClean="0"/>
              <a:t>.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 - </a:t>
            </a:r>
            <a:r>
              <a:rPr dirty="0" err="1"/>
              <a:t>дорожная</a:t>
            </a:r>
            <a:r>
              <a:rPr dirty="0"/>
              <a:t>  </a:t>
            </a:r>
            <a:r>
              <a:rPr dirty="0" err="1"/>
              <a:t>карта</a:t>
            </a:r>
            <a:r>
              <a:rPr dirty="0"/>
              <a:t> </a:t>
            </a:r>
            <a:r>
              <a:rPr dirty="0" err="1"/>
              <a:t>получения</a:t>
            </a:r>
            <a:r>
              <a:rPr dirty="0"/>
              <a:t> </a:t>
            </a:r>
            <a:r>
              <a:rPr dirty="0" err="1"/>
              <a:t>гранта</a:t>
            </a:r>
            <a:r>
              <a:rPr dirty="0"/>
              <a:t> </a:t>
            </a:r>
            <a:r>
              <a:rPr dirty="0" err="1"/>
              <a:t>предприятиями</a:t>
            </a:r>
            <a:endParaRPr dirty="0"/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4294967295"/>
          </p:nvPr>
        </p:nvSpPr>
        <p:spPr>
          <a:xfrm>
            <a:off x="11773405" y="6497744"/>
            <a:ext cx="320831" cy="2819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2499467" y="1025134"/>
            <a:ext cx="2983421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Прием заявок предприятий</a:t>
            </a:r>
          </a:p>
          <a:p>
            <a:pPr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01 июля 2022 </a:t>
            </a:r>
            <a:br/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2459352" y="1793233"/>
            <a:ext cx="2508533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spcBef>
                <a:spcPts val="10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Сбор заявок на компенсацию процентов за период кредитования с 18.04.22 по 30.06.22</a:t>
            </a:r>
          </a:p>
        </p:txBody>
      </p:sp>
      <p:sp>
        <p:nvSpPr>
          <p:cNvPr id="337" name="Shape 337"/>
          <p:cNvSpPr/>
          <p:nvPr/>
        </p:nvSpPr>
        <p:spPr>
          <a:xfrm>
            <a:off x="3021789" y="3259968"/>
            <a:ext cx="406236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</a:t>
            </a:r>
          </a:p>
        </p:txBody>
      </p:sp>
      <p:sp>
        <p:nvSpPr>
          <p:cNvPr id="338" name="Shape 338"/>
          <p:cNvSpPr/>
          <p:nvPr/>
        </p:nvSpPr>
        <p:spPr>
          <a:xfrm>
            <a:off x="5743704" y="3253618"/>
            <a:ext cx="406236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</a:t>
            </a:r>
          </a:p>
        </p:txBody>
      </p:sp>
      <p:pic>
        <p:nvPicPr>
          <p:cNvPr id="339" name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65" y="3245677"/>
            <a:ext cx="565411" cy="56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52" y="3245677"/>
            <a:ext cx="565411" cy="56541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50797" y="2995777"/>
            <a:ext cx="11762617" cy="1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50797" y="4006602"/>
            <a:ext cx="11762617" cy="1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9054000" y="3272664"/>
            <a:ext cx="406236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pic>
        <p:nvPicPr>
          <p:cNvPr id="344" name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62" y="3258377"/>
            <a:ext cx="689275" cy="56541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 flipV="1">
            <a:off x="2424389" y="1076458"/>
            <a:ext cx="4" cy="1919318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Shape 346"/>
          <p:cNvSpPr/>
          <p:nvPr/>
        </p:nvSpPr>
        <p:spPr>
          <a:xfrm flipV="1">
            <a:off x="5554785" y="1076457"/>
            <a:ext cx="7482" cy="1920940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7" name="Shape 347"/>
          <p:cNvSpPr/>
          <p:nvPr/>
        </p:nvSpPr>
        <p:spPr>
          <a:xfrm flipV="1">
            <a:off x="8620662" y="1127584"/>
            <a:ext cx="12906" cy="1880894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5661581" y="1010607"/>
            <a:ext cx="2983419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Прием заявок предприятий</a:t>
            </a:r>
          </a:p>
          <a:p>
            <a:pPr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01 октября 2022 </a:t>
            </a:r>
            <a:br/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8709765" y="1018859"/>
            <a:ext cx="2983420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Прием заявок предприятий</a:t>
            </a:r>
          </a:p>
          <a:p>
            <a:pPr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15 декабря 2022 </a:t>
            </a:r>
            <a:br/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5662526" y="1801672"/>
            <a:ext cx="2508534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spcBef>
                <a:spcPts val="10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Сбор заявок на компенсацию процентов за период кредитования с 18.04.22 по 30.09.22</a:t>
            </a:r>
          </a:p>
        </p:txBody>
      </p:sp>
      <p:sp>
        <p:nvSpPr>
          <p:cNvPr id="351" name="Shape 351"/>
          <p:cNvSpPr/>
          <p:nvPr/>
        </p:nvSpPr>
        <p:spPr>
          <a:xfrm>
            <a:off x="8674513" y="1803538"/>
            <a:ext cx="2508534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spcBef>
                <a:spcPts val="10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Сбор заявок на компенсацию процентов за период кредитования с 18.04.22 по 23.12.22</a:t>
            </a:r>
          </a:p>
        </p:txBody>
      </p:sp>
      <p:sp>
        <p:nvSpPr>
          <p:cNvPr id="352" name="Shape 352"/>
          <p:cNvSpPr/>
          <p:nvPr/>
        </p:nvSpPr>
        <p:spPr>
          <a:xfrm>
            <a:off x="289465" y="4217803"/>
            <a:ext cx="773321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Прием заявок в электроном виде по ссылке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https://frpmo.ru/грант/</a:t>
            </a:r>
          </a:p>
        </p:txBody>
      </p:sp>
      <p:pic>
        <p:nvPicPr>
          <p:cNvPr id="353" name="image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5" y="1159957"/>
            <a:ext cx="1533248" cy="150208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289465" y="4999263"/>
            <a:ext cx="1186567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Основная</a:t>
            </a:r>
            <a:r>
              <a:rPr dirty="0"/>
              <a:t> </a:t>
            </a:r>
            <a:r>
              <a:rPr dirty="0" err="1"/>
              <a:t>целевая</a:t>
            </a:r>
            <a:r>
              <a:rPr dirty="0"/>
              <a:t> </a:t>
            </a:r>
            <a:r>
              <a:rPr dirty="0" err="1"/>
              <a:t>группа</a:t>
            </a:r>
            <a:r>
              <a:rPr dirty="0"/>
              <a:t> – </a:t>
            </a:r>
            <a:r>
              <a:rPr dirty="0" err="1"/>
              <a:t>средние</a:t>
            </a:r>
            <a:r>
              <a:rPr dirty="0"/>
              <a:t> и 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производственные</a:t>
            </a:r>
            <a:r>
              <a:rPr dirty="0"/>
              <a:t> </a:t>
            </a:r>
            <a:r>
              <a:rPr dirty="0" err="1"/>
              <a:t>предприятия</a:t>
            </a:r>
            <a:r>
              <a:rPr dirty="0"/>
              <a:t>, </a:t>
            </a:r>
          </a:p>
          <a:p>
            <a:pPr defTabSz="457200">
              <a:defRPr sz="1600" i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вышли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сегмент</a:t>
            </a:r>
            <a:r>
              <a:rPr dirty="0"/>
              <a:t> МСП,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входят</a:t>
            </a:r>
            <a:r>
              <a:rPr dirty="0"/>
              <a:t> в </a:t>
            </a:r>
            <a:r>
              <a:rPr dirty="0" err="1"/>
              <a:t>системообразующие</a:t>
            </a:r>
            <a:r>
              <a:rPr dirty="0"/>
              <a:t> РФ </a:t>
            </a:r>
            <a:r>
              <a:rPr lang="ru-RU" dirty="0"/>
              <a:t>  (198 предприятий рассылка адресно)</a:t>
            </a:r>
            <a:endParaRPr dirty="0"/>
          </a:p>
        </p:txBody>
      </p:sp>
      <p:pic>
        <p:nvPicPr>
          <p:cNvPr id="355" name="image1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17" y="6209488"/>
            <a:ext cx="1710807" cy="434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2.jpeg"/>
          <p:cNvPicPr>
            <a:picLocks noChangeAspect="1"/>
          </p:cNvPicPr>
          <p:nvPr/>
        </p:nvPicPr>
        <p:blipFill>
          <a:blip r:embed="rId6"/>
          <a:srcRect l="18960" t="23140" r="22606" b="24806"/>
          <a:stretch>
            <a:fillRect/>
          </a:stretch>
        </p:blipFill>
        <p:spPr>
          <a:xfrm>
            <a:off x="2716094" y="5958749"/>
            <a:ext cx="1570845" cy="699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2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453" y="6023971"/>
            <a:ext cx="1469426" cy="709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3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503" y="6225778"/>
            <a:ext cx="2051734" cy="305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4.t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1" y="6209488"/>
            <a:ext cx="1905003" cy="495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Table 389"/>
          <p:cNvGraphicFramePr/>
          <p:nvPr>
            <p:extLst>
              <p:ext uri="{D42A27DB-BD31-4B8C-83A1-F6EECF244321}">
                <p14:modId xmlns:p14="http://schemas.microsoft.com/office/powerpoint/2010/main" val="3099874147"/>
              </p:ext>
            </p:extLst>
          </p:nvPr>
        </p:nvGraphicFramePr>
        <p:xfrm>
          <a:off x="669187" y="1531620"/>
          <a:ext cx="10433340" cy="516209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957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5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5085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Вид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деятельности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defRPr sz="1400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Разработчики</a:t>
                      </a:r>
                      <a:r>
                        <a:rPr dirty="0"/>
                        <a:t> ПО </a:t>
                      </a:r>
                      <a:r>
                        <a:rPr b="1" dirty="0"/>
                        <a:t>(ОКВЭД 62) </a:t>
                      </a:r>
                      <a:r>
                        <a:rPr dirty="0" err="1"/>
                        <a:t>Интеграторы</a:t>
                      </a:r>
                      <a:r>
                        <a:rPr dirty="0"/>
                        <a:t> ПО </a:t>
                      </a:r>
                      <a:r>
                        <a:rPr b="1" dirty="0"/>
                        <a:t>(63.11)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  <a:p>
                      <a:pPr algn="ctr" defTabSz="914349">
                        <a:defRPr sz="1400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Производители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компьютеров</a:t>
                      </a:r>
                      <a:r>
                        <a:rPr dirty="0"/>
                        <a:t> </a:t>
                      </a:r>
                      <a:r>
                        <a:rPr b="1" dirty="0"/>
                        <a:t>(26.20)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Аккредитация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Минцифры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РФ</a:t>
                      </a: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rPr>
                        <a:t>да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Выручка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по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основному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виду</a:t>
                      </a:r>
                      <a:endParaRPr sz="1400" b="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spc="-1" dirty="0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rPr>
                        <a:t>70%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200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Прирост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сотрудников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rPr>
                        <a:t>от +5 человек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200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Сотрудник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не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работал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в МО </a:t>
                      </a: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2 года</a:t>
                      </a:r>
                      <a:br/>
                      <a:r>
                        <a:rPr sz="1200" b="0"/>
                        <a:t>(период 01.01.2020-31.12.2021)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2196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lang="ru-RU" dirty="0"/>
                        <a:t>  </a:t>
                      </a:r>
                      <a:r>
                        <a:rPr dirty="0"/>
                        <a:t>СУММА ГРАНТА </a:t>
                      </a:r>
                    </a:p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endParaRPr dirty="0"/>
                    </a:p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lang="ru-RU"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1 </a:t>
                      </a:r>
                      <a:r>
                        <a:rPr dirty="0" err="1"/>
                        <a:t>сотрудника</a:t>
                      </a:r>
                      <a:r>
                        <a:rPr dirty="0"/>
                        <a:t> - </a:t>
                      </a:r>
                    </a:p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в </a:t>
                      </a:r>
                      <a:r>
                        <a:rPr dirty="0" err="1"/>
                        <a:t>зависимости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его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зарплаты</a:t>
                      </a:r>
                      <a:endParaRPr dirty="0"/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7" indent="1600200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ЗП -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120 </a:t>
                      </a:r>
                      <a:r>
                        <a:rPr dirty="0" err="1"/>
                        <a:t>до</a:t>
                      </a:r>
                      <a:r>
                        <a:rPr dirty="0"/>
                        <a:t> 350 </a:t>
                      </a:r>
                      <a:r>
                        <a:rPr dirty="0" err="1"/>
                        <a:t>тыс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Руб</a:t>
                      </a:r>
                      <a:r>
                        <a:rPr dirty="0"/>
                        <a:t>.</a:t>
                      </a:r>
                      <a:endParaRPr sz="2800" dirty="0">
                        <a:solidFill>
                          <a:srgbClr val="000000"/>
                        </a:solidFill>
                      </a:endParaRPr>
                    </a:p>
                    <a:p>
                      <a:pPr lvl="3" indent="685800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ГРАНТ  - </a:t>
                      </a:r>
                      <a:r>
                        <a:rPr lang="ru-RU" dirty="0"/>
                        <a:t>    96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</a:t>
                      </a:r>
                      <a:r>
                        <a:rPr sz="1500" b="0" spc="-1" dirty="0"/>
                        <a:t> 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120-150 </a:t>
                      </a:r>
                      <a:r>
                        <a:rPr sz="1500" b="0" spc="-1" dirty="0" err="1"/>
                        <a:t>тыс</a:t>
                      </a:r>
                      <a:r>
                        <a:rPr sz="1500" b="0" spc="-1" dirty="0"/>
                        <a:t/>
                      </a:r>
                      <a:br>
                        <a:rPr sz="1500" b="0" spc="-1" dirty="0"/>
                      </a:br>
                      <a:r>
                        <a:rPr sz="1500" b="0" spc="-1" dirty="0"/>
                        <a:t>                 </a:t>
                      </a:r>
                      <a:r>
                        <a:rPr lang="ru-RU" sz="1500" b="0" spc="-1" dirty="0"/>
                        <a:t>             </a:t>
                      </a:r>
                      <a:r>
                        <a:rPr sz="1500" spc="-1" dirty="0"/>
                        <a:t>1</a:t>
                      </a:r>
                      <a:r>
                        <a:rPr lang="ru-RU" sz="1500" spc="-1" dirty="0"/>
                        <a:t>2</a:t>
                      </a:r>
                      <a:r>
                        <a:rPr sz="1500" spc="-1" dirty="0"/>
                        <a:t>0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 </a:t>
                      </a:r>
                      <a:r>
                        <a:rPr sz="1500" spc="-1" dirty="0"/>
                        <a:t>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150-230 </a:t>
                      </a:r>
                      <a:r>
                        <a:rPr sz="1500" b="0" spc="-1" dirty="0" err="1"/>
                        <a:t>тыс</a:t>
                      </a:r>
                      <a:r>
                        <a:rPr sz="1500" b="0" spc="-1" dirty="0"/>
                        <a:t/>
                      </a:r>
                      <a:br>
                        <a:rPr sz="1500" b="0" spc="-1" dirty="0"/>
                      </a:br>
                      <a:r>
                        <a:rPr sz="1500" b="0" spc="-1" dirty="0"/>
                        <a:t>              </a:t>
                      </a:r>
                      <a:r>
                        <a:rPr sz="1500" spc="-1" dirty="0"/>
                        <a:t>  </a:t>
                      </a:r>
                      <a:r>
                        <a:rPr lang="ru-RU" sz="1500" spc="-1" dirty="0"/>
                        <a:t>             </a:t>
                      </a:r>
                      <a:r>
                        <a:rPr sz="1500" spc="-1" dirty="0"/>
                        <a:t>1</a:t>
                      </a:r>
                      <a:r>
                        <a:rPr lang="ru-RU" sz="1500" spc="-1" dirty="0"/>
                        <a:t>80 </a:t>
                      </a:r>
                      <a:r>
                        <a:rPr sz="1500" spc="-1" dirty="0"/>
                        <a:t>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</a:t>
                      </a:r>
                      <a:r>
                        <a:rPr sz="1500" spc="-1" dirty="0"/>
                        <a:t>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230-300 </a:t>
                      </a:r>
                      <a:r>
                        <a:rPr sz="1500" b="0" spc="-1" dirty="0" err="1"/>
                        <a:t>тыс</a:t>
                      </a:r>
                      <a:r>
                        <a:rPr sz="1500" b="0" spc="-1" dirty="0"/>
                        <a:t/>
                      </a:r>
                      <a:br>
                        <a:rPr sz="1500" b="0" spc="-1" dirty="0"/>
                      </a:br>
                      <a:r>
                        <a:rPr sz="1500" b="0" spc="-1" dirty="0"/>
                        <a:t>            </a:t>
                      </a:r>
                      <a:r>
                        <a:rPr sz="1500" spc="-1" dirty="0"/>
                        <a:t>     </a:t>
                      </a:r>
                      <a:r>
                        <a:rPr lang="ru-RU" sz="1500" spc="-1" dirty="0"/>
                        <a:t>             </a:t>
                      </a:r>
                      <a:r>
                        <a:rPr sz="1500" spc="-1" dirty="0"/>
                        <a:t>2</a:t>
                      </a:r>
                      <a:r>
                        <a:rPr lang="ru-RU" sz="1500" spc="-1" dirty="0"/>
                        <a:t>4</a:t>
                      </a:r>
                      <a:r>
                        <a:rPr sz="1500" spc="-1" dirty="0"/>
                        <a:t>0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</a:t>
                      </a:r>
                      <a:r>
                        <a:rPr sz="1500" spc="-1" dirty="0"/>
                        <a:t>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300-350 </a:t>
                      </a:r>
                      <a:r>
                        <a:rPr sz="1500" b="0" spc="-1" dirty="0" err="1"/>
                        <a:t>тыс</a:t>
                      </a:r>
                      <a:endParaRPr sz="1500" b="0" spc="-1" dirty="0"/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45845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СРОК ГРАНТА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1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   – </a:t>
                      </a:r>
                      <a:r>
                        <a:rPr dirty="0" err="1"/>
                        <a:t>если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прирост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5-20 </a:t>
                      </a:r>
                      <a:r>
                        <a:rPr dirty="0" err="1"/>
                        <a:t>чел</a:t>
                      </a:r>
                      <a:endParaRPr dirty="0"/>
                    </a:p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2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  – 20-100 </a:t>
                      </a:r>
                      <a:r>
                        <a:rPr dirty="0" err="1"/>
                        <a:t>чел</a:t>
                      </a:r>
                      <a:endParaRPr dirty="0"/>
                    </a:p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3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  – 100-500 </a:t>
                      </a:r>
                      <a:r>
                        <a:rPr dirty="0" err="1"/>
                        <a:t>чел</a:t>
                      </a:r>
                      <a:r>
                        <a:rPr dirty="0"/>
                        <a:t> </a:t>
                      </a:r>
                      <a:endParaRPr sz="2800" dirty="0">
                        <a:solidFill>
                          <a:srgbClr val="000000"/>
                        </a:solidFill>
                      </a:endParaRPr>
                    </a:p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5 </a:t>
                      </a:r>
                      <a:r>
                        <a:rPr dirty="0" err="1"/>
                        <a:t>лет</a:t>
                      </a:r>
                      <a:r>
                        <a:rPr dirty="0"/>
                        <a:t>    – </a:t>
                      </a:r>
                      <a:r>
                        <a:rPr dirty="0" err="1"/>
                        <a:t>более</a:t>
                      </a:r>
                      <a:r>
                        <a:rPr dirty="0"/>
                        <a:t> 500 </a:t>
                      </a:r>
                      <a:r>
                        <a:rPr dirty="0" err="1"/>
                        <a:t>чел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sz="1200" b="0" dirty="0"/>
                        <a:t>(</a:t>
                      </a:r>
                      <a:r>
                        <a:rPr sz="1200" b="0" dirty="0" err="1"/>
                        <a:t>решение</a:t>
                      </a:r>
                      <a:r>
                        <a:rPr sz="1200" b="0" dirty="0"/>
                        <a:t> о </a:t>
                      </a:r>
                      <a:r>
                        <a:rPr sz="1200" b="0" dirty="0" err="1"/>
                        <a:t>продлении</a:t>
                      </a:r>
                      <a:r>
                        <a:rPr sz="1200" b="0" dirty="0"/>
                        <a:t> </a:t>
                      </a:r>
                      <a:r>
                        <a:rPr sz="1200" b="0" dirty="0" err="1"/>
                        <a:t>по</a:t>
                      </a:r>
                      <a:r>
                        <a:rPr sz="1200" b="0" dirty="0"/>
                        <a:t> </a:t>
                      </a:r>
                      <a:r>
                        <a:rPr sz="1200" b="0" dirty="0" err="1"/>
                        <a:t>итогу</a:t>
                      </a:r>
                      <a:r>
                        <a:rPr sz="1200" b="0" dirty="0"/>
                        <a:t>)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7210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Периодичность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 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выплаты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гранта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ежеквартально</a:t>
                      </a:r>
                      <a:endParaRPr dirty="0"/>
                    </a:p>
                    <a:p>
                      <a:pPr algn="ctr" defTabSz="914349">
                        <a:lnSpc>
                          <a:spcPct val="115000"/>
                        </a:lnSpc>
                        <a:defRPr sz="1400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грант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выплачивается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каждого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нового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сотрудника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постоянно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течение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периода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срока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выплаты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гранта</a:t>
                      </a:r>
                      <a:endParaRPr dirty="0"/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351684" y="496"/>
            <a:ext cx="11621243" cy="9275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>
                <a:solidFill>
                  <a:srgbClr val="17375E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dirty="0" smtClean="0"/>
              <a:t>3</a:t>
            </a:r>
            <a:r>
              <a:rPr dirty="0" smtClean="0"/>
              <a:t>. </a:t>
            </a:r>
            <a:r>
              <a:rPr dirty="0"/>
              <a:t>ГРАНТ ДЛЯ ИТ-КОМПАНИЙ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9E8B87-1A81-2657-2CBA-60B87DD8F875}"/>
              </a:ext>
            </a:extLst>
          </p:cNvPr>
          <p:cNvSpPr txBox="1"/>
          <p:nvPr/>
        </p:nvSpPr>
        <p:spPr>
          <a:xfrm>
            <a:off x="534352" y="791260"/>
            <a:ext cx="108613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/>
              <a:t>КТО -     1) </a:t>
            </a:r>
            <a:r>
              <a:rPr lang="ru-RU" sz="1800" dirty="0"/>
              <a:t>действующая компания при создании в МО </a:t>
            </a:r>
            <a:r>
              <a:rPr lang="ru-RU" sz="1800" b="1" dirty="0"/>
              <a:t>новых рабочих мест</a:t>
            </a:r>
            <a:r>
              <a:rPr lang="ru-RU" sz="1800" dirty="0"/>
              <a:t> для сотрудников</a:t>
            </a:r>
          </a:p>
          <a:p>
            <a:r>
              <a:rPr lang="ru-RU" dirty="0"/>
              <a:t>	2) </a:t>
            </a:r>
            <a:r>
              <a:rPr lang="ru-RU" b="1" dirty="0"/>
              <a:t>новая ИТ компания</a:t>
            </a:r>
            <a:r>
              <a:rPr lang="ru-RU" dirty="0"/>
              <a:t>, открывшая бизнес в МО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323112" y="693255"/>
            <a:ext cx="6822310" cy="518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defRPr sz="2000" b="1" u="sng">
                <a:solidFill>
                  <a:srgbClr val="009051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lang="ru-RU" sz="2800" dirty="0"/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dirty="0"/>
              <a:t>Принять на работу 5 и более новых сотрудников с высшим образованием</a:t>
            </a:r>
            <a:br>
              <a:rPr lang="ru-RU" dirty="0"/>
            </a:br>
            <a:r>
              <a:rPr lang="ru-RU" sz="1000" dirty="0"/>
              <a:t>(полный рабочий день, зарплата от 120 </a:t>
            </a:r>
            <a:r>
              <a:rPr lang="ru-RU" sz="1000" dirty="0" err="1"/>
              <a:t>тыс</a:t>
            </a:r>
            <a:r>
              <a:rPr lang="ru-RU" sz="1000" dirty="0"/>
              <a:t> ₽ в месяц, не работал в МО последние 2 года)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Получи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аккредитацию</a:t>
            </a:r>
            <a:r>
              <a:rPr dirty="0"/>
              <a:t> </a:t>
            </a:r>
            <a:r>
              <a:rPr dirty="0" err="1"/>
              <a:t>Минцифры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</a:t>
            </a:r>
            <a:br>
              <a:rPr dirty="0"/>
            </a:br>
            <a:r>
              <a:rPr sz="1200" dirty="0"/>
              <a:t>(</a:t>
            </a:r>
            <a:r>
              <a:rPr sz="12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описание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sz="12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порядка</a:t>
            </a:r>
            <a:r>
              <a:rPr sz="1200" dirty="0"/>
              <a:t>)</a:t>
            </a:r>
            <a:endParaRPr sz="900" dirty="0"/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Сда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отчетность</a:t>
            </a:r>
            <a:r>
              <a:rPr dirty="0"/>
              <a:t> в </a:t>
            </a:r>
            <a:r>
              <a:rPr dirty="0" err="1"/>
              <a:t>налоговую</a:t>
            </a:r>
            <a:r>
              <a:rPr dirty="0"/>
              <a:t> и </a:t>
            </a:r>
            <a:r>
              <a:rPr dirty="0" err="1"/>
              <a:t>фонды</a:t>
            </a:r>
            <a:r>
              <a:rPr dirty="0"/>
              <a:t> </a:t>
            </a:r>
            <a:br>
              <a:rPr dirty="0"/>
            </a:br>
            <a:r>
              <a:rPr sz="1200" dirty="0"/>
              <a:t>(</a:t>
            </a:r>
            <a:r>
              <a:rPr sz="1200" dirty="0" err="1"/>
              <a:t>начиная</a:t>
            </a:r>
            <a:r>
              <a:rPr sz="1200" dirty="0"/>
              <a:t> </a:t>
            </a:r>
            <a:r>
              <a:rPr sz="1200" dirty="0" err="1"/>
              <a:t>со</a:t>
            </a:r>
            <a:r>
              <a:rPr sz="1200" dirty="0"/>
              <a:t> 2 </a:t>
            </a:r>
            <a:r>
              <a:rPr sz="1200" dirty="0" err="1"/>
              <a:t>квартала</a:t>
            </a:r>
            <a:r>
              <a:rPr sz="1200" dirty="0"/>
              <a:t> 2022)</a:t>
            </a:r>
            <a:endParaRPr sz="900" dirty="0"/>
          </a:p>
          <a:p>
            <a:pPr marL="171450" indent="-171450">
              <a:lnSpc>
                <a:spcPct val="107000"/>
              </a:lnSpc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Пода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заявку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получение</a:t>
            </a:r>
            <a:r>
              <a:rPr dirty="0"/>
              <a:t> </a:t>
            </a:r>
            <a:r>
              <a:rPr dirty="0" err="1"/>
              <a:t>гранта</a:t>
            </a:r>
            <a:r>
              <a:rPr dirty="0"/>
              <a:t> </a:t>
            </a:r>
            <a:br>
              <a:rPr dirty="0"/>
            </a:br>
            <a:r>
              <a:rPr sz="1200" dirty="0">
                <a:solidFill>
                  <a:srgbClr val="272F3A"/>
                </a:solidFill>
              </a:rPr>
              <a:t>(в </a:t>
            </a:r>
            <a:r>
              <a:rPr sz="1200" dirty="0" err="1">
                <a:solidFill>
                  <a:srgbClr val="272F3A"/>
                </a:solidFill>
              </a:rPr>
              <a:t>течение</a:t>
            </a:r>
            <a:r>
              <a:rPr sz="1200" dirty="0">
                <a:solidFill>
                  <a:srgbClr val="272F3A"/>
                </a:solidFill>
              </a:rPr>
              <a:t> 1 </a:t>
            </a:r>
            <a:r>
              <a:rPr sz="1200" dirty="0" err="1">
                <a:solidFill>
                  <a:srgbClr val="272F3A"/>
                </a:solidFill>
              </a:rPr>
              <a:t>месяца</a:t>
            </a:r>
            <a:r>
              <a:rPr sz="1200" dirty="0">
                <a:solidFill>
                  <a:srgbClr val="272F3A"/>
                </a:solidFill>
              </a:rPr>
              <a:t>, </a:t>
            </a:r>
            <a:r>
              <a:rPr sz="1200" dirty="0" err="1">
                <a:solidFill>
                  <a:srgbClr val="272F3A"/>
                </a:solidFill>
              </a:rPr>
              <a:t>следующего</a:t>
            </a:r>
            <a:r>
              <a:rPr sz="1200" dirty="0">
                <a:solidFill>
                  <a:srgbClr val="272F3A"/>
                </a:solidFill>
              </a:rPr>
              <a:t> </a:t>
            </a:r>
            <a:r>
              <a:rPr sz="1200" dirty="0" err="1">
                <a:solidFill>
                  <a:srgbClr val="272F3A"/>
                </a:solidFill>
              </a:rPr>
              <a:t>за</a:t>
            </a:r>
            <a:r>
              <a:rPr sz="1200" dirty="0">
                <a:solidFill>
                  <a:srgbClr val="272F3A"/>
                </a:solidFill>
              </a:rPr>
              <a:t> </a:t>
            </a:r>
            <a:r>
              <a:rPr sz="1200" dirty="0" err="1">
                <a:solidFill>
                  <a:srgbClr val="272F3A"/>
                </a:solidFill>
              </a:rPr>
              <a:t>отчетным</a:t>
            </a:r>
            <a:r>
              <a:rPr sz="1200" dirty="0">
                <a:solidFill>
                  <a:srgbClr val="272F3A"/>
                </a:solidFill>
              </a:rPr>
              <a:t> </a:t>
            </a:r>
            <a:r>
              <a:rPr sz="1200" dirty="0" err="1">
                <a:solidFill>
                  <a:srgbClr val="272F3A"/>
                </a:solidFill>
              </a:rPr>
              <a:t>кварталом</a:t>
            </a:r>
            <a:r>
              <a:rPr sz="1200" dirty="0">
                <a:solidFill>
                  <a:srgbClr val="272F3A"/>
                </a:solidFill>
              </a:rPr>
              <a:t>)</a:t>
            </a:r>
            <a:r>
              <a:rPr sz="1200" dirty="0"/>
              <a:t>:</a:t>
            </a:r>
            <a:endParaRPr sz="900" dirty="0"/>
          </a:p>
          <a:p>
            <a:pPr marL="371475" lvl="1" indent="-142875">
              <a:lnSpc>
                <a:spcPct val="107000"/>
              </a:lnSpc>
              <a:buSzPct val="100000"/>
              <a:buFont typeface="Arial"/>
              <a:buChar char="●"/>
              <a:defRPr sz="1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b="1" dirty="0" err="1"/>
              <a:t>Заполнить</a:t>
            </a:r>
            <a:r>
              <a:rPr b="1" dirty="0"/>
              <a:t> </a:t>
            </a:r>
            <a:r>
              <a:rPr b="1" dirty="0" err="1"/>
              <a:t>простую</a:t>
            </a:r>
            <a:r>
              <a:rPr b="1" dirty="0"/>
              <a:t> </a:t>
            </a:r>
            <a:r>
              <a:rPr b="1" dirty="0" err="1"/>
              <a:t>форму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РПГУ</a:t>
            </a:r>
            <a:r>
              <a:rPr lang="ru-RU" b="1" dirty="0"/>
              <a:t> -  </a:t>
            </a:r>
            <a:r>
              <a:rPr lang="ru-RU" b="1" dirty="0">
                <a:solidFill>
                  <a:schemeClr val="accent6"/>
                </a:solidFill>
              </a:rPr>
              <a:t>доступна с 12  мая 2022</a:t>
            </a:r>
            <a:endParaRPr b="1" dirty="0">
              <a:solidFill>
                <a:schemeClr val="accent6"/>
              </a:solidFill>
            </a:endParaRPr>
          </a:p>
          <a:p>
            <a:pPr marL="371475" lvl="1" indent="-142875">
              <a:lnSpc>
                <a:spcPct val="107000"/>
              </a:lnSpc>
              <a:spcBef>
                <a:spcPts val="1200"/>
              </a:spcBef>
              <a:buSzPct val="100000"/>
              <a:buFont typeface="Arial"/>
              <a:buChar char="●"/>
              <a:defRPr sz="1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Указа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сотрудников</a:t>
            </a:r>
            <a:r>
              <a:rPr dirty="0"/>
              <a:t> (ФИО, ИНН, </a:t>
            </a:r>
            <a:r>
              <a:rPr dirty="0" err="1"/>
              <a:t>зарплата</a:t>
            </a:r>
            <a:r>
              <a:rPr dirty="0"/>
              <a:t>)</a:t>
            </a:r>
            <a:endParaRPr sz="900" dirty="0"/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Проверка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ИТ-</a:t>
            </a:r>
            <a:r>
              <a:rPr dirty="0" err="1"/>
              <a:t>компании</a:t>
            </a:r>
            <a:r>
              <a:rPr dirty="0"/>
              <a:t>*</a:t>
            </a:r>
            <a:br>
              <a:rPr dirty="0"/>
            </a:br>
            <a:r>
              <a:rPr sz="1200" dirty="0"/>
              <a:t>(1 </a:t>
            </a:r>
            <a:r>
              <a:rPr sz="1200" dirty="0" err="1"/>
              <a:t>месяц</a:t>
            </a:r>
            <a:r>
              <a:rPr sz="1200" dirty="0"/>
              <a:t> </a:t>
            </a:r>
            <a:r>
              <a:rPr sz="1200" dirty="0" err="1"/>
              <a:t>после</a:t>
            </a:r>
            <a:r>
              <a:rPr sz="1200" dirty="0"/>
              <a:t> </a:t>
            </a:r>
            <a:r>
              <a:rPr sz="1200" dirty="0" err="1"/>
              <a:t>подачи</a:t>
            </a:r>
            <a:r>
              <a:rPr sz="1200" dirty="0"/>
              <a:t> </a:t>
            </a:r>
            <a:r>
              <a:rPr sz="1200" dirty="0" err="1"/>
              <a:t>заявки</a:t>
            </a:r>
            <a:r>
              <a:rPr sz="1200" dirty="0"/>
              <a:t>)</a:t>
            </a:r>
            <a:endParaRPr sz="900" dirty="0"/>
          </a:p>
          <a:p>
            <a:pPr marL="171450" indent="-171450">
              <a:lnSpc>
                <a:spcPct val="107000"/>
              </a:lnSpc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Подпис</a:t>
            </a:r>
            <a:r>
              <a:rPr dirty="0" err="1">
                <a:solidFill>
                  <a:srgbClr val="272F3A"/>
                </a:solidFill>
              </a:rPr>
              <a:t>ать</a:t>
            </a:r>
            <a:r>
              <a:rPr dirty="0">
                <a:solidFill>
                  <a:srgbClr val="272F3A"/>
                </a:solidFill>
              </a:rPr>
              <a:t> </a:t>
            </a:r>
            <a:r>
              <a:rPr dirty="0" err="1"/>
              <a:t>соглашение</a:t>
            </a:r>
            <a:r>
              <a:rPr dirty="0"/>
              <a:t> и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грант</a:t>
            </a:r>
            <a:endParaRPr b="1" dirty="0"/>
          </a:p>
          <a:p>
            <a:pPr>
              <a:lnSpc>
                <a:spcPct val="107000"/>
              </a:lnSpc>
              <a:defRPr sz="800">
                <a:latin typeface="Segoe UI"/>
                <a:ea typeface="Segoe UI"/>
                <a:cs typeface="Segoe UI"/>
                <a:sym typeface="Segoe UI"/>
              </a:defRPr>
            </a:pPr>
            <a:endParaRPr b="1" dirty="0"/>
          </a:p>
          <a:p>
            <a:pPr>
              <a:lnSpc>
                <a:spcPct val="107000"/>
              </a:lnSpc>
              <a:defRPr sz="8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* </a:t>
            </a:r>
            <a:r>
              <a:rPr dirty="0" err="1"/>
              <a:t>проверка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СМЭВ с ПФР, ФНС</a:t>
            </a:r>
          </a:p>
        </p:txBody>
      </p:sp>
      <p:pic>
        <p:nvPicPr>
          <p:cNvPr id="393" name="image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73" y="131537"/>
            <a:ext cx="4657700" cy="659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520" y="3780004"/>
            <a:ext cx="1070374" cy="85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948" y="3737092"/>
            <a:ext cx="250323" cy="12873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323112" y="77288"/>
            <a:ext cx="10814051" cy="561718"/>
          </a:xfrm>
          <a:prstGeom prst="rect">
            <a:avLst/>
          </a:prstGeom>
        </p:spPr>
        <p:txBody>
          <a:bodyPr/>
          <a:lstStyle>
            <a:lvl1pPr defTabSz="877822">
              <a:defRPr sz="3000">
                <a:solidFill>
                  <a:srgbClr val="17375E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ПОРЯДОК ПОЛУЧЕНИЯ ГРАНТА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76384" y="1577799"/>
            <a:ext cx="5179456" cy="2050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1. Налоговые преференции: </a:t>
            </a:r>
            <a:br/>
            <a:r>
              <a:rPr sz="1200"/>
              <a:t>	</a:t>
            </a:r>
            <a:r>
              <a:rPr sz="1200" b="0"/>
              <a:t>налог на прибыль – </a:t>
            </a:r>
            <a:r>
              <a:rPr sz="1200"/>
              <a:t>0%</a:t>
            </a:r>
            <a:r>
              <a:rPr sz="1200" b="0"/>
              <a:t> (до 31.12.2024),</a:t>
            </a:r>
            <a:br>
              <a:rPr sz="1200" b="0"/>
            </a:br>
            <a:r>
              <a:rPr sz="1200" b="0"/>
              <a:t>	снижение тарифов страховых взносов с 14% до 7,6%, </a:t>
            </a:r>
            <a:br>
              <a:rPr sz="1200" b="0"/>
            </a:br>
            <a:r>
              <a:rPr sz="1200" b="0"/>
              <a:t>	освобождение от уплаты НДС.</a:t>
            </a:r>
            <a:endParaRPr sz="90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2. Финансовые преференции: </a:t>
            </a:r>
            <a:br/>
            <a:r>
              <a:rPr sz="1200"/>
              <a:t>	</a:t>
            </a:r>
            <a:r>
              <a:rPr sz="1200" b="0"/>
              <a:t>кредитные каникулы (</a:t>
            </a:r>
            <a:r>
              <a:rPr sz="1200"/>
              <a:t>до 6 мес</a:t>
            </a:r>
            <a:r>
              <a:rPr sz="1200" b="0"/>
              <a:t>.) для субъектов МСП,</a:t>
            </a:r>
            <a:br>
              <a:rPr sz="1200" b="0"/>
            </a:br>
            <a:r>
              <a:rPr sz="1200" b="0"/>
              <a:t>	льготные кредиты по ставке </a:t>
            </a:r>
            <a:r>
              <a:rPr sz="1200"/>
              <a:t>не более 3%.</a:t>
            </a:r>
            <a:endParaRPr sz="90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3. Грантовая поддержка: </a:t>
            </a:r>
            <a:br/>
            <a:r>
              <a:rPr sz="1200"/>
              <a:t>	</a:t>
            </a:r>
            <a:r>
              <a:rPr sz="1200" b="0"/>
              <a:t>гранты на перспективные разработки в области IT.</a:t>
            </a:r>
          </a:p>
        </p:txBody>
      </p:sp>
      <p:sp>
        <p:nvSpPr>
          <p:cNvPr id="399" name="Shape 399"/>
          <p:cNvSpPr/>
          <p:nvPr/>
        </p:nvSpPr>
        <p:spPr>
          <a:xfrm>
            <a:off x="489944" y="3799409"/>
            <a:ext cx="5056539" cy="235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4. Упрощенное трудоустройство иностранных работников IT: </a:t>
            </a:r>
            <a:br/>
            <a:r>
              <a:rPr sz="1200"/>
              <a:t>	</a:t>
            </a:r>
            <a:r>
              <a:rPr sz="1200" b="0"/>
              <a:t>уведомительный порядок при трудоустройстве, </a:t>
            </a:r>
            <a:br>
              <a:rPr sz="1200" b="0"/>
            </a:br>
            <a:r>
              <a:rPr sz="1200" b="0"/>
              <a:t>	упрощенный порядок получения вида на жительство.</a:t>
            </a:r>
            <a:endParaRPr sz="120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5. Снижение административной нагрузки: </a:t>
            </a:r>
            <a:br/>
            <a:r>
              <a:rPr sz="1200"/>
              <a:t>	</a:t>
            </a:r>
            <a:r>
              <a:rPr sz="1200" b="0"/>
              <a:t>мораторий на проведение проверок </a:t>
            </a:r>
            <a:r>
              <a:rPr sz="1200"/>
              <a:t>до конца 2024 г.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6. Льготная ипотека: </a:t>
            </a:r>
            <a:br/>
            <a:r>
              <a:rPr sz="1200"/>
              <a:t>	</a:t>
            </a:r>
            <a:r>
              <a:rPr sz="1200" b="0"/>
              <a:t>льготная ипотека для сотрудников IT-компаний </a:t>
            </a:r>
            <a:r>
              <a:rPr sz="1200"/>
              <a:t>под 5%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7. Отсрочка от армии: </a:t>
            </a:r>
            <a:br/>
            <a:r>
              <a:rPr sz="1200"/>
              <a:t>	</a:t>
            </a:r>
            <a:r>
              <a:rPr sz="1200" b="0"/>
              <a:t>для профильных специалистов IT-компаний </a:t>
            </a:r>
            <a:r>
              <a:rPr sz="1200"/>
              <a:t>до 27 лет</a:t>
            </a:r>
            <a:r>
              <a:rPr sz="1200" b="0"/>
              <a:t>.</a:t>
            </a:r>
          </a:p>
        </p:txBody>
      </p:sp>
      <p:sp>
        <p:nvSpPr>
          <p:cNvPr id="400" name="Shape 400"/>
          <p:cNvSpPr/>
          <p:nvPr/>
        </p:nvSpPr>
        <p:spPr>
          <a:xfrm>
            <a:off x="410413" y="912331"/>
            <a:ext cx="3700281" cy="26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just"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ФЕДЕРАЛЬНЫЕ МЕРЫ ПОДДЕРЖКИ</a:t>
            </a:r>
          </a:p>
        </p:txBody>
      </p:sp>
      <p:sp>
        <p:nvSpPr>
          <p:cNvPr id="401" name="Shape 401"/>
          <p:cNvSpPr/>
          <p:nvPr/>
        </p:nvSpPr>
        <p:spPr>
          <a:xfrm>
            <a:off x="6355131" y="912331"/>
            <a:ext cx="5482100" cy="26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РЕГИОНАЛЬНЫЕ МЕРЫ ПОДДЕРЖКИ ПОДМОСКОВЬЯ</a:t>
            </a:r>
          </a:p>
        </p:txBody>
      </p:sp>
      <p:sp>
        <p:nvSpPr>
          <p:cNvPr id="402" name="Shape 402"/>
          <p:cNvSpPr/>
          <p:nvPr/>
        </p:nvSpPr>
        <p:spPr>
          <a:xfrm>
            <a:off x="6343903" y="3887763"/>
            <a:ext cx="5504558" cy="231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400" b="1" i="1">
                <a:solidFill>
                  <a:srgbClr val="009051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НОВОЕ</a:t>
            </a:r>
            <a:r>
              <a:rPr i="0" dirty="0"/>
              <a:t>:</a:t>
            </a:r>
          </a:p>
          <a:p>
            <a:pPr marL="171450" indent="-171450" defTabSz="410763">
              <a:lnSpc>
                <a:spcPct val="107000"/>
              </a:lnSpc>
              <a:spcBef>
                <a:spcPts val="400"/>
              </a:spcBef>
              <a:buSzPct val="100000"/>
              <a:buAutoNum type="arabicPeriod"/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ГРАНТ </a:t>
            </a:r>
            <a:r>
              <a:rPr dirty="0" err="1"/>
              <a:t>для</a:t>
            </a:r>
            <a:r>
              <a:rPr dirty="0"/>
              <a:t> ИТ </a:t>
            </a:r>
            <a:r>
              <a:rPr dirty="0" err="1"/>
              <a:t>компаний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новые</a:t>
            </a:r>
            <a:r>
              <a:rPr dirty="0"/>
              <a:t> РАБОЧИЕ МЕСТА в </a:t>
            </a:r>
            <a:r>
              <a:rPr dirty="0" err="1"/>
              <a:t>Подмосковье</a:t>
            </a:r>
            <a:endParaRPr dirty="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171450" indent="-171450" defTabSz="410763">
              <a:lnSpc>
                <a:spcPct val="107000"/>
              </a:lnSpc>
              <a:spcBef>
                <a:spcPts val="400"/>
              </a:spcBef>
              <a:buSzPct val="100000"/>
              <a:buAutoNum type="arabicPeriod" startAt="2"/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Особые</a:t>
            </a:r>
            <a:r>
              <a:rPr dirty="0"/>
              <a:t> </a:t>
            </a: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производителей</a:t>
            </a:r>
            <a:r>
              <a:rPr dirty="0"/>
              <a:t> ИТ- </a:t>
            </a:r>
            <a:r>
              <a:rPr dirty="0" err="1"/>
              <a:t>оборудования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инвестиционного</a:t>
            </a:r>
            <a:r>
              <a:rPr dirty="0"/>
              <a:t> </a:t>
            </a:r>
            <a:r>
              <a:rPr dirty="0" err="1"/>
              <a:t>налогового</a:t>
            </a:r>
            <a:r>
              <a:rPr dirty="0"/>
              <a:t> </a:t>
            </a:r>
            <a:r>
              <a:rPr dirty="0" err="1"/>
              <a:t>вычета</a:t>
            </a:r>
            <a:r>
              <a:rPr dirty="0"/>
              <a:t> (ИНВ):</a:t>
            </a:r>
          </a:p>
          <a:p>
            <a:pPr indent="180339" defTabSz="410763">
              <a:lnSpc>
                <a:spcPct val="107000"/>
              </a:lnSpc>
              <a:spcBef>
                <a:spcPts val="4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налога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прибыль</a:t>
            </a:r>
            <a:r>
              <a:rPr dirty="0"/>
              <a:t>  </a:t>
            </a:r>
            <a:r>
              <a:rPr b="1" dirty="0" err="1"/>
              <a:t>до</a:t>
            </a:r>
            <a:r>
              <a:rPr b="1" dirty="0"/>
              <a:t> 1</a:t>
            </a:r>
            <a:r>
              <a:rPr lang="ru-RU" b="1" dirty="0"/>
              <a:t>0</a:t>
            </a:r>
            <a:r>
              <a:rPr b="1" dirty="0"/>
              <a:t>%</a:t>
            </a:r>
            <a:r>
              <a:rPr dirty="0"/>
              <a:t> </a:t>
            </a:r>
            <a:r>
              <a:rPr lang="ru-RU" dirty="0"/>
              <a:t>и до </a:t>
            </a:r>
            <a:r>
              <a:rPr lang="ru-RU" b="1" dirty="0"/>
              <a:t>0% в </a:t>
            </a:r>
            <a:r>
              <a:rPr lang="ru-RU" dirty="0"/>
              <a:t>отдаленных территориях </a:t>
            </a:r>
            <a:endParaRPr dirty="0"/>
          </a:p>
        </p:txBody>
      </p:sp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407973" y="88686"/>
            <a:ext cx="5880237" cy="623000"/>
          </a:xfrm>
          <a:prstGeom prst="rect">
            <a:avLst/>
          </a:prstGeom>
        </p:spPr>
        <p:txBody>
          <a:bodyPr/>
          <a:lstStyle>
            <a:lvl1pPr defTabSz="511058">
              <a:defRPr sz="2430"/>
            </a:lvl1pPr>
          </a:lstStyle>
          <a:p>
            <a:r>
              <a:t>Меры поддержки ИТ -  отрасли (СВОД)</a:t>
            </a:r>
          </a:p>
        </p:txBody>
      </p:sp>
      <p:sp>
        <p:nvSpPr>
          <p:cNvPr id="404" name="Shape 404"/>
          <p:cNvSpPr/>
          <p:nvPr/>
        </p:nvSpPr>
        <p:spPr>
          <a:xfrm>
            <a:off x="6355131" y="1518413"/>
            <a:ext cx="5482102" cy="202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300" b="1" i="1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ПРИНЯТЫЕ</a:t>
            </a:r>
            <a:r>
              <a:rPr i="0"/>
              <a:t>: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1. Понижение ставки по УСНО  </a:t>
            </a:r>
            <a:r>
              <a:rPr b="0"/>
              <a:t>- упрощённой системе налогообложения: «Доходы» с 6 % </a:t>
            </a:r>
            <a:r>
              <a:t>до 1%</a:t>
            </a:r>
            <a:r>
              <a:rPr b="0"/>
              <a:t>, </a:t>
            </a:r>
            <a:br>
              <a:rPr b="0"/>
            </a:br>
            <a:r>
              <a:rPr b="0"/>
              <a:t>«Доходы – Расходы» с 15% </a:t>
            </a:r>
            <a:r>
              <a:t>до 5%.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2. Понижение ставки по налогу на имущество 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– в 2 раза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3. Понижение ставки по аренде на землю </a:t>
            </a:r>
            <a:r>
              <a:rPr b="0"/>
              <a:t>– на 50%.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4. Понижение ставки по налогу на землю </a:t>
            </a:r>
            <a:r>
              <a:rPr b="0"/>
              <a:t>– на 50%.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356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503</Words>
  <Application>Microsoft Office PowerPoint</Application>
  <PresentationFormat>Широкоэкранный</PresentationFormat>
  <Paragraphs>98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Calibri</vt:lpstr>
      <vt:lpstr>Century Gothic</vt:lpstr>
      <vt:lpstr>Helvetica</vt:lpstr>
      <vt:lpstr>Helvetica Neue Medium</vt:lpstr>
      <vt:lpstr>Montserrat Bold</vt:lpstr>
      <vt:lpstr>Montserrat Regular</vt:lpstr>
      <vt:lpstr>Segoe UI</vt:lpstr>
      <vt:lpstr>Segoe UI </vt:lpstr>
      <vt:lpstr>Segoe UI Semilight</vt:lpstr>
      <vt:lpstr>Verdana</vt:lpstr>
      <vt:lpstr>Тема Office</vt:lpstr>
      <vt:lpstr>Презентация PowerPoint</vt:lpstr>
      <vt:lpstr>1. Грант ФРП МО на компенсацию % по кредитам на пополнение оборотных средств  (совместно с Минпромторгом РФ)</vt:lpstr>
      <vt:lpstr>2. Как получить  - дорожная  карта получения гранта предприятиями</vt:lpstr>
      <vt:lpstr>3. ГРАНТ ДЛЯ ИТ-КОМПАНИЙ</vt:lpstr>
      <vt:lpstr>ПОРЯДОК ПОЛУЧЕНИЯ ГРАНТА</vt:lpstr>
      <vt:lpstr>Меры поддержки ИТ -  отрасли (СВОД)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Зиновьева Екатерина Анатольевна</dc:creator>
  <cp:lastModifiedBy>Дрозенко Е.Ю.</cp:lastModifiedBy>
  <cp:revision>9</cp:revision>
  <cp:lastPrinted>2022-05-11T10:28:39Z</cp:lastPrinted>
  <dcterms:modified xsi:type="dcterms:W3CDTF">2022-05-11T10:33:48Z</dcterms:modified>
</cp:coreProperties>
</file>